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73" r:id="rId4"/>
    <p:sldId id="280" r:id="rId5"/>
    <p:sldId id="258" r:id="rId6"/>
    <p:sldId id="274" r:id="rId7"/>
    <p:sldId id="272" r:id="rId8"/>
    <p:sldId id="276" r:id="rId9"/>
    <p:sldId id="281" r:id="rId10"/>
    <p:sldId id="283" r:id="rId11"/>
    <p:sldId id="282" r:id="rId12"/>
    <p:sldId id="277" r:id="rId13"/>
    <p:sldId id="278" r:id="rId14"/>
    <p:sldId id="275" r:id="rId15"/>
    <p:sldId id="285" r:id="rId16"/>
    <p:sldId id="286" r:id="rId17"/>
    <p:sldId id="292" r:id="rId18"/>
    <p:sldId id="287" r:id="rId19"/>
    <p:sldId id="288" r:id="rId20"/>
    <p:sldId id="290" r:id="rId21"/>
    <p:sldId id="289" r:id="rId22"/>
    <p:sldId id="269" r:id="rId23"/>
    <p:sldId id="291" r:id="rId24"/>
    <p:sldId id="279" r:id="rId25"/>
    <p:sldId id="266" r:id="rId26"/>
    <p:sldId id="267" r:id="rId27"/>
    <p:sldId id="268" r:id="rId28"/>
    <p:sldId id="259" r:id="rId29"/>
    <p:sldId id="264" r:id="rId30"/>
    <p:sldId id="260" r:id="rId31"/>
    <p:sldId id="271" r:id="rId32"/>
    <p:sldId id="270" r:id="rId33"/>
    <p:sldId id="261" r:id="rId34"/>
    <p:sldId id="262" r:id="rId35"/>
    <p:sldId id="26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93" autoAdjust="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5A644-C75C-46CB-A0C2-4999E3125E84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21264-53CE-4924-AD1D-9EFE8A98DE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5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5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a few million people understand </a:t>
            </a:r>
            <a:r>
              <a:rPr lang="en-US" baseline="0" dirty="0" smtClean="0"/>
              <a:t>Sign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9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Execution:0.9s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a few million people understand </a:t>
            </a:r>
            <a:r>
              <a:rPr lang="en-US" baseline="0" dirty="0" smtClean="0"/>
              <a:t>Sign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9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wanted to talk a little about “how” we are going to accomplish this task, we’d be speaking about our Technical Game Plan.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begin by accumulating a test set of synthetic images that can be found online.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synthetic images will be the initial strain gauge on the algorithms developed and help in understanding the complexities of the problem.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We’ll then transition those synthetic images to real-world images from a camera. Part two will consist of modifying, or extending, the original algorithms to something which is more robust.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time allows</a:t>
            </a:r>
            <a:r>
              <a:rPr lang="en-US" baseline="0" dirty="0" smtClean="0"/>
              <a:t>, we’ll expand upon our initial design.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first option is adding some heuristic processing to improve the overall robustness of the entire project.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second option is expanding the input range from simple characters to words.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1264-53CE-4924-AD1D-9EFE8A98DE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8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E02873E-BE0D-463B-BC8D-3241BB7E9E06}" type="datetimeFigureOut">
              <a:rPr lang="en-US" smtClean="0"/>
              <a:pPr/>
              <a:t>12/6/2016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BA0986C-15A5-4D95-8452-7DEF32E50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emf"/><Relationship Id="rId3" Type="http://schemas.openxmlformats.org/officeDocument/2006/relationships/image" Target="../media/image1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4.jpe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The First Signs of Knowing: Sign Language to Text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Princessosse</a:t>
            </a:r>
            <a:r>
              <a:rPr lang="en-US" dirty="0" smtClean="0"/>
              <a:t> </a:t>
            </a:r>
            <a:r>
              <a:rPr lang="en-US" dirty="0" err="1" smtClean="0"/>
              <a:t>Irabor</a:t>
            </a:r>
            <a:endParaRPr lang="en-US" dirty="0" smtClean="0"/>
          </a:p>
          <a:p>
            <a:r>
              <a:rPr lang="en-US" dirty="0" smtClean="0"/>
              <a:t>Benjamin Sullins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Fingertip Segmentation</a:t>
            </a:r>
            <a:endParaRPr lang="en-US" dirty="0"/>
          </a:p>
        </p:txBody>
      </p:sp>
      <p:pic>
        <p:nvPicPr>
          <p:cNvPr id="2051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7542"/>
            <a:ext cx="2891518" cy="26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162268" y="319339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3650" y="5112410"/>
            <a:ext cx="827923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Fingertip Extraction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629" y="2408800"/>
            <a:ext cx="2059912" cy="26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34000" y="203526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Fingertip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7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Fourier Components</a:t>
            </a:r>
            <a:endParaRPr lang="en-US" dirty="0"/>
          </a:p>
        </p:txBody>
      </p:sp>
      <p:pic>
        <p:nvPicPr>
          <p:cNvPr id="2051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7542"/>
            <a:ext cx="2891518" cy="26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581400" y="319339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3650" y="5112410"/>
            <a:ext cx="827923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Fourier Component Extraction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511468"/>
            <a:ext cx="2015956" cy="191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511468"/>
            <a:ext cx="2133599" cy="211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U-Turn Arrow 3"/>
          <p:cNvSpPr/>
          <p:nvPr/>
        </p:nvSpPr>
        <p:spPr>
          <a:xfrm>
            <a:off x="5257800" y="1828800"/>
            <a:ext cx="2590800" cy="53779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438"/>
              <a:gd name="adj5" fmla="val 984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6685" y="196434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16110" y="4602819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Domain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12142" y="4638836"/>
            <a:ext cx="176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Classify Select Feature Vector Similarities</a:t>
            </a:r>
          </a:p>
          <a:p>
            <a:r>
              <a:rPr lang="en-US" dirty="0" smtClean="0"/>
              <a:t>Reduce Computation</a:t>
            </a:r>
          </a:p>
          <a:p>
            <a:r>
              <a:rPr lang="en-US" dirty="0" smtClean="0"/>
              <a:t>Improve Dissemination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 algn="ctr">
              <a:buNone/>
            </a:pPr>
            <a:r>
              <a:rPr lang="en-US" sz="1400" dirty="0" smtClean="0"/>
              <a:t>https</a:t>
            </a:r>
            <a:r>
              <a:rPr lang="en-US" sz="1400" dirty="0"/>
              <a:t>://www.mathworks.com/help/stats/kmeans.html</a:t>
            </a:r>
          </a:p>
        </p:txBody>
      </p:sp>
      <p:pic>
        <p:nvPicPr>
          <p:cNvPr id="5122" name="Picture 2" descr="https://www.mathworks.com/help/examples/stats/TrainAkMeansClusteringAlgorithm2Example_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" y="3364261"/>
            <a:ext cx="4038600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mathworks.com/help/examples/stats/TrainAkMeansClusteringAlgorithm2Example_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2800"/>
            <a:ext cx="4038600" cy="302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128198" y="4511758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Dissemination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 Feature Vector Clusters to Training Set Expectations</a:t>
            </a:r>
          </a:p>
          <a:p>
            <a:r>
              <a:rPr lang="en-US" dirty="0" smtClean="0"/>
              <a:t>Generates Weighting Table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30" y="3855185"/>
            <a:ext cx="914400" cy="117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719" y="3855189"/>
            <a:ext cx="957291" cy="120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4" y="3855186"/>
            <a:ext cx="921298" cy="117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57" y="2038248"/>
            <a:ext cx="1364285" cy="12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flipH="1">
            <a:off x="4343400" y="5181600"/>
            <a:ext cx="412304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Vector Cluster Weighting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3706192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 rot="13878110" flipH="1">
            <a:off x="6992227" y="3399273"/>
            <a:ext cx="343572" cy="32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477844" flipH="1">
            <a:off x="4901908" y="3399275"/>
            <a:ext cx="343572" cy="32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3304092" flipH="1">
            <a:off x="8099234" y="3400622"/>
            <a:ext cx="343572" cy="32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07719" y="5923975"/>
            <a:ext cx="409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Highest Weight = Estimated Character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47346" y="3855186"/>
            <a:ext cx="914400" cy="117197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Right Arrow 14"/>
          <p:cNvSpPr/>
          <p:nvPr/>
        </p:nvSpPr>
        <p:spPr>
          <a:xfrm rot="18041259" flipH="1">
            <a:off x="6002782" y="3400623"/>
            <a:ext cx="343572" cy="32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</a:t>
            </a:r>
            <a:r>
              <a:rPr lang="en-US" dirty="0" smtClean="0"/>
              <a:t>Descriptors</a:t>
            </a:r>
            <a:endParaRPr lang="en-US" dirty="0"/>
          </a:p>
        </p:txBody>
      </p:sp>
      <p:pic>
        <p:nvPicPr>
          <p:cNvPr id="3074" name="Picture 2" descr="C:\Users\Princess\Desktop\Final\matlab\figs\Width-Leng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362200"/>
            <a:ext cx="5504021" cy="412801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822" y="1717789"/>
            <a:ext cx="1328058" cy="170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70188" y="128726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9322" y="2362200"/>
            <a:ext cx="82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990600"/>
            <a:ext cx="1295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05"/>
          <a:stretch/>
        </p:blipFill>
        <p:spPr bwMode="auto">
          <a:xfrm>
            <a:off x="9601200" y="3020496"/>
            <a:ext cx="15525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0" y="5067300"/>
            <a:ext cx="13525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990600"/>
            <a:ext cx="100965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434" y="3020496"/>
            <a:ext cx="11525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25" y="5010150"/>
            <a:ext cx="10763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0400" y="647700"/>
            <a:ext cx="12668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647700"/>
            <a:ext cx="1219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00388" y="2602554"/>
            <a:ext cx="10668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1175" y="2672833"/>
            <a:ext cx="14287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0888" y="4724400"/>
            <a:ext cx="14478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4695825"/>
            <a:ext cx="13811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1913" y="6915150"/>
            <a:ext cx="1562100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675" y="6915150"/>
            <a:ext cx="12382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0"/>
            <a:ext cx="14573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9010934"/>
            <a:ext cx="14097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4979" y="9007808"/>
            <a:ext cx="13430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865" y="8820150"/>
            <a:ext cx="12668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8880948"/>
            <a:ext cx="1295400" cy="18954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850" y="8872837"/>
            <a:ext cx="13525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871" y="8829675"/>
            <a:ext cx="1009650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28" y="8820150"/>
            <a:ext cx="11525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691" y="8742932"/>
            <a:ext cx="10668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86" y="8829675"/>
            <a:ext cx="14478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8896350"/>
            <a:ext cx="13811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05"/>
          <a:stretch/>
        </p:blipFill>
        <p:spPr bwMode="auto">
          <a:xfrm>
            <a:off x="9546740" y="11034303"/>
            <a:ext cx="1552575" cy="19335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40" y="10958103"/>
            <a:ext cx="1076325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15" y="10939053"/>
            <a:ext cx="1381125" cy="19240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5913" y="9348788"/>
            <a:ext cx="1562100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265" y="10934291"/>
            <a:ext cx="1238250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40" y="10929528"/>
            <a:ext cx="1457325" cy="18573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40" y="10881903"/>
            <a:ext cx="1409700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140" y="10958103"/>
            <a:ext cx="1343025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64" y="6719076"/>
            <a:ext cx="1266825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90" y="6787677"/>
            <a:ext cx="1219200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94" y="6676214"/>
            <a:ext cx="1066800" cy="19335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50" y="7129462"/>
            <a:ext cx="1428750" cy="13144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58" y="7650058"/>
            <a:ext cx="174884" cy="273257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827" y="7650057"/>
            <a:ext cx="174884" cy="273257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122" y="7650056"/>
            <a:ext cx="174884" cy="273257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723" y="7650055"/>
            <a:ext cx="174884" cy="273257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777" y="7650058"/>
            <a:ext cx="174884" cy="273257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09600" y="9197169"/>
            <a:ext cx="2911527" cy="2514600"/>
            <a:chOff x="5867400" y="3733800"/>
            <a:chExt cx="2911527" cy="2514600"/>
          </a:xfrm>
        </p:grpSpPr>
        <p:pic>
          <p:nvPicPr>
            <p:cNvPr id="1044" name="Picture 20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3733800"/>
              <a:ext cx="2911526" cy="845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8995" y="4565111"/>
              <a:ext cx="2869932" cy="921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6" name="Picture 2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5436033"/>
              <a:ext cx="2911526" cy="812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Width/Length Training Feature Vectors </a:t>
            </a:r>
          </a:p>
          <a:p>
            <a:pPr marL="0" indent="0">
              <a:buNone/>
            </a:pPr>
            <a:r>
              <a:rPr lang="en-US" dirty="0" smtClean="0"/>
              <a:t>    Clustered Through K-Means</a:t>
            </a:r>
            <a:endParaRPr lang="en-US" dirty="0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3505200"/>
            <a:ext cx="2908300" cy="2511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702300" y="3135868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8" y="9296399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19" y="928290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38" y="9289256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901" y="9308138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75" y="9348788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37" y="9308138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38" y="930813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64" y="9290049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3" y="1014491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24" y="10131425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89" y="1016555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48" y="1013856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76" y="1014491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5" y="10153811"/>
            <a:ext cx="500605" cy="73660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69" y="10138567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9" y="11013663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79" y="10974770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81" y="10974771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" name="Picture 25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69" y="11055722"/>
            <a:ext cx="423462" cy="623093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Right Arrow 90"/>
          <p:cNvSpPr/>
          <p:nvPr/>
        </p:nvSpPr>
        <p:spPr>
          <a:xfrm rot="10800000">
            <a:off x="5105399" y="4267200"/>
            <a:ext cx="533401" cy="500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Descriptors</a:t>
            </a:r>
            <a:endParaRPr lang="en-US" dirty="0"/>
          </a:p>
        </p:txBody>
      </p:sp>
      <p:pic>
        <p:nvPicPr>
          <p:cNvPr id="4098" name="Picture 2" descr="C:\Users\Princess\Desktop\Final\matlab\figs\orient_ecc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546866"/>
            <a:ext cx="5138579" cy="3853934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Orientation/Eccentricity Training Feature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Vectors Clustered Through K-Means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2300" y="3135868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45986" y="133933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Eccentricity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81510" y="24500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86" y="1708666"/>
            <a:ext cx="1364614" cy="172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3505200"/>
            <a:ext cx="2925763" cy="2524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Right Arrow 37"/>
          <p:cNvSpPr/>
          <p:nvPr/>
        </p:nvSpPr>
        <p:spPr>
          <a:xfrm rot="10800000">
            <a:off x="4953001" y="4267200"/>
            <a:ext cx="533401" cy="500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Descriptors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02300" y="3135868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45986" y="1339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Fingertips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7340600"/>
            <a:ext cx="1295400" cy="19240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8649" y="7366516"/>
            <a:ext cx="1104900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7344291"/>
            <a:ext cx="1524000" cy="19240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353816"/>
            <a:ext cx="1314450" cy="18859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7334766"/>
            <a:ext cx="1143000" cy="19050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61" y="7325241"/>
            <a:ext cx="1276350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7325241"/>
            <a:ext cx="1409700" cy="18669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9423400"/>
            <a:ext cx="1485900" cy="18288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5450" y="9449316"/>
            <a:ext cx="1209675" cy="19240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9425" y="9384228"/>
            <a:ext cx="1323975" cy="18573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9411215"/>
            <a:ext cx="1104900" cy="19431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420740"/>
            <a:ext cx="1562100" cy="19335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46" y="9411215"/>
            <a:ext cx="1181100" cy="194310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94" y="9358828"/>
            <a:ext cx="1219200" cy="193357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7963" y="11658600"/>
            <a:ext cx="1381125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8625" y="11639550"/>
            <a:ext cx="1409700" cy="1924050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326" y="11646416"/>
            <a:ext cx="1438275" cy="12668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61" y="11637962"/>
            <a:ext cx="1047750" cy="1914525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2682812"/>
            <a:ext cx="275760" cy="24288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59" y="12675392"/>
            <a:ext cx="275760" cy="24288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570" y="12682812"/>
            <a:ext cx="275760" cy="24288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166" y="12682812"/>
            <a:ext cx="275760" cy="24288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16" y="12682812"/>
            <a:ext cx="275760" cy="242888"/>
          </a:xfrm>
          <a:prstGeom prst="rect">
            <a:avLst/>
          </a:prstGeom>
          <a:noFill/>
          <a:ln>
            <a:noFill/>
          </a:ln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3581400"/>
            <a:ext cx="3006407" cy="2524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700257"/>
            <a:ext cx="1364614" cy="17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0" y="2819400"/>
            <a:ext cx="4431690" cy="336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Finger Segmentation Training Features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Clustered Through K-Means</a:t>
            </a:r>
            <a:endParaRPr lang="en-US" dirty="0"/>
          </a:p>
          <a:p>
            <a:r>
              <a:rPr lang="en-US" dirty="0" smtClean="0"/>
              <a:t>Noisy Element Extractions Encountered</a:t>
            </a:r>
          </a:p>
        </p:txBody>
      </p:sp>
      <p:sp>
        <p:nvSpPr>
          <p:cNvPr id="41" name="Right Arrow 40"/>
          <p:cNvSpPr/>
          <p:nvPr/>
        </p:nvSpPr>
        <p:spPr>
          <a:xfrm rot="10800000">
            <a:off x="4800601" y="4267200"/>
            <a:ext cx="533401" cy="500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Descriptors</a:t>
            </a:r>
            <a:endParaRPr lang="en-US" dirty="0"/>
          </a:p>
        </p:txBody>
      </p:sp>
      <p:pic>
        <p:nvPicPr>
          <p:cNvPr id="5122" name="Picture 2" descr="C:\Users\Princess\Desktop\Final\matlab\figs\Fouri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47950"/>
            <a:ext cx="4953000" cy="371475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Fourier Descriptor Training Features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Clustered Through K-Means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02300" y="3135868"/>
            <a:ext cx="141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5986" y="1339334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Eccentricity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1510" y="245006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86" y="1708666"/>
            <a:ext cx="1364614" cy="1720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37" y="3505200"/>
            <a:ext cx="2925763" cy="2524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ight Arrow 17"/>
          <p:cNvSpPr/>
          <p:nvPr/>
        </p:nvSpPr>
        <p:spPr>
          <a:xfrm rot="10800000">
            <a:off x="4914899" y="4267201"/>
            <a:ext cx="533401" cy="500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334000" y="1295400"/>
            <a:ext cx="3581400" cy="51816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Similar Image for Fourier Domain.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Also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Need to mark-up plot with some way to help navigate the thing.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6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4" y="1524000"/>
            <a:ext cx="167898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81596"/>
            <a:ext cx="4800600" cy="368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Capable of Classifying All 26</a:t>
            </a:r>
          </a:p>
          <a:p>
            <a:pPr marL="0" indent="0">
              <a:buNone/>
            </a:pPr>
            <a:r>
              <a:rPr lang="en-US" dirty="0" smtClean="0"/>
              <a:t>    Alphabet Characters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657600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00749"/>
            <a:ext cx="1766498" cy="1524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67399"/>
            <a:ext cx="1815189" cy="15240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595949"/>
            <a:ext cx="1755955" cy="1516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</a:p>
          <a:p>
            <a:r>
              <a:rPr lang="en-US" dirty="0" smtClean="0"/>
              <a:t>Methods and Ideas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9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Feature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Run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8175570" cy="444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78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improve using key combination of sign descriptors.</a:t>
            </a:r>
          </a:p>
          <a:p>
            <a:r>
              <a:rPr lang="en-US" dirty="0" smtClean="0"/>
              <a:t>Derivation of condensed Fourier representation of sign image.</a:t>
            </a:r>
          </a:p>
          <a:p>
            <a:r>
              <a:rPr lang="en-US" dirty="0" smtClean="0"/>
              <a:t>Performance? Clustering?</a:t>
            </a:r>
          </a:p>
        </p:txBody>
      </p:sp>
    </p:spTree>
    <p:extLst>
      <p:ext uri="{BB962C8B-B14F-4D97-AF65-F5344CB8AC3E}">
        <p14:creationId xmlns:p14="http://schemas.microsoft.com/office/powerpoint/2010/main" val="13319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828800"/>
          </a:xfrm>
        </p:spPr>
        <p:txBody>
          <a:bodyPr/>
          <a:lstStyle/>
          <a:p>
            <a:r>
              <a:rPr lang="en-US" u="sng" dirty="0" smtClean="0"/>
              <a:t>Part 2</a:t>
            </a:r>
          </a:p>
          <a:p>
            <a:r>
              <a:rPr lang="en-US" dirty="0" smtClean="0"/>
              <a:t>Real Image Inputs</a:t>
            </a:r>
          </a:p>
          <a:p>
            <a:r>
              <a:rPr lang="en-US" dirty="0" smtClean="0"/>
              <a:t>Modified (Extended)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1905000"/>
          </a:xfrm>
        </p:spPr>
        <p:txBody>
          <a:bodyPr/>
          <a:lstStyle/>
          <a:p>
            <a:r>
              <a:rPr lang="en-US" u="sng" dirty="0" smtClean="0"/>
              <a:t>Part 1</a:t>
            </a:r>
          </a:p>
          <a:p>
            <a:r>
              <a:rPr lang="en-US" dirty="0" smtClean="0"/>
              <a:t>Computer Generated Inputs</a:t>
            </a:r>
          </a:p>
          <a:p>
            <a:r>
              <a:rPr lang="en-US" dirty="0" smtClean="0"/>
              <a:t>Initial Algorithm Testing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69863"/>
            <a:ext cx="3614738" cy="137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69863"/>
            <a:ext cx="3657600" cy="138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533400" y="3276599"/>
            <a:ext cx="1219200" cy="146556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764024" y="3285209"/>
            <a:ext cx="1408176" cy="1465563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9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1828800"/>
          </a:xfrm>
        </p:spPr>
        <p:txBody>
          <a:bodyPr/>
          <a:lstStyle/>
          <a:p>
            <a:r>
              <a:rPr lang="en-US" u="sng" dirty="0" smtClean="0"/>
              <a:t>Part 4 (Extra)</a:t>
            </a:r>
          </a:p>
          <a:p>
            <a:r>
              <a:rPr lang="en-US" dirty="0" smtClean="0"/>
              <a:t>Expand Allowable Inputs </a:t>
            </a:r>
          </a:p>
          <a:p>
            <a:r>
              <a:rPr lang="en-US" dirty="0" smtClean="0"/>
              <a:t>Example: Words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169" y="4724400"/>
            <a:ext cx="1218831" cy="93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1905000"/>
          </a:xfrm>
        </p:spPr>
        <p:txBody>
          <a:bodyPr/>
          <a:lstStyle/>
          <a:p>
            <a:r>
              <a:rPr lang="en-US" u="sng" dirty="0" smtClean="0"/>
              <a:t>Part 3 (Extra)</a:t>
            </a:r>
          </a:p>
          <a:p>
            <a:r>
              <a:rPr lang="en-US" dirty="0" smtClean="0"/>
              <a:t>Heuristic Learning Algorith</a:t>
            </a:r>
            <a:r>
              <a:rPr lang="en-US" dirty="0"/>
              <a:t>m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69863"/>
            <a:ext cx="3657600" cy="138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764024" y="3285208"/>
            <a:ext cx="1444752" cy="335197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6" y="3352108"/>
            <a:ext cx="3663554" cy="138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1828800" y="3200400"/>
            <a:ext cx="1219200" cy="341902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861" y="4909912"/>
            <a:ext cx="1141078" cy="148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18" y="5562600"/>
            <a:ext cx="1184564" cy="91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05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Layout Pt.1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7551"/>
            <a:ext cx="8764126" cy="46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962400" y="243840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057400" y="243840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010400" y="2438400"/>
            <a:ext cx="6096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905000" y="4009610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267763" y="4009610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29400" y="4038185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46" y="1677710"/>
            <a:ext cx="8001001" cy="442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Layout </a:t>
            </a:r>
            <a:r>
              <a:rPr lang="en-US" dirty="0" smtClean="0"/>
              <a:t>Pt.2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1" y="1600200"/>
            <a:ext cx="1685924" cy="44958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3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Layout Extended Pt.3/4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904999"/>
            <a:ext cx="8886825" cy="436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524000" y="4419600"/>
            <a:ext cx="3810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76600" y="4402650"/>
            <a:ext cx="6096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57800" y="4402650"/>
            <a:ext cx="5334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162802" y="4214288"/>
            <a:ext cx="380997" cy="376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7162800" y="4726463"/>
            <a:ext cx="380997" cy="3767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600200" y="2895600"/>
            <a:ext cx="3810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971800" y="2895600"/>
            <a:ext cx="6096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562600" y="2895600"/>
            <a:ext cx="495300" cy="42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6675" y="1904999"/>
            <a:ext cx="1609725" cy="436940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353298" y="1752600"/>
            <a:ext cx="1638302" cy="452180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2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2971799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19200"/>
          </a:xfrm>
        </p:spPr>
        <p:txBody>
          <a:bodyPr/>
          <a:lstStyle/>
          <a:p>
            <a:r>
              <a:rPr lang="en-US" dirty="0" err="1" smtClean="0"/>
              <a:t>Princessosse</a:t>
            </a:r>
            <a:r>
              <a:rPr lang="en-US" dirty="0" smtClean="0"/>
              <a:t> </a:t>
            </a:r>
            <a:r>
              <a:rPr lang="en-US" dirty="0" err="1" smtClean="0"/>
              <a:t>Irabor</a:t>
            </a:r>
            <a:endParaRPr lang="en-US" dirty="0" smtClean="0"/>
          </a:p>
          <a:p>
            <a:r>
              <a:rPr lang="en-US" dirty="0" smtClean="0"/>
              <a:t>Benjamin Sullins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Enhancement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86800" cy="422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7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&amp; Dissemination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  <a:p>
            <a:r>
              <a:rPr lang="en-US" dirty="0"/>
              <a:t>Final Character Selection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Fast </a:t>
            </a:r>
            <a:r>
              <a:rPr lang="en-US" dirty="0"/>
              <a:t>Cross-Correlation Algorithm Implementation</a:t>
            </a:r>
          </a:p>
          <a:p>
            <a:r>
              <a:rPr lang="en-US" dirty="0"/>
              <a:t>Multiple Input</a:t>
            </a:r>
          </a:p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76675"/>
            <a:ext cx="198069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86200"/>
            <a:ext cx="1546411" cy="221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46601"/>
            <a:ext cx="1659244" cy="23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81462"/>
            <a:ext cx="12668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7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Extra: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Heuristic  Algorithm</a:t>
            </a:r>
          </a:p>
          <a:p>
            <a:r>
              <a:rPr lang="en-US" dirty="0" smtClean="0"/>
              <a:t>Iterative Based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019425"/>
            <a:ext cx="23431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905125"/>
            <a:ext cx="2514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93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</a:t>
            </a:r>
            <a:r>
              <a:rPr lang="en-US" dirty="0" smtClean="0"/>
              <a:t>Population Understands </a:t>
            </a:r>
            <a:r>
              <a:rPr lang="en-US" dirty="0" smtClean="0"/>
              <a:t>Sign Language.</a:t>
            </a:r>
          </a:p>
          <a:p>
            <a:r>
              <a:rPr lang="en-US" dirty="0" smtClean="0"/>
              <a:t>Becoming </a:t>
            </a:r>
            <a:r>
              <a:rPr lang="en-US" dirty="0" smtClean="0"/>
              <a:t>Fluent Could Span </a:t>
            </a:r>
            <a:r>
              <a:rPr lang="en-US" dirty="0" smtClean="0"/>
              <a:t>2-3 </a:t>
            </a:r>
            <a:r>
              <a:rPr lang="en-US" dirty="0" smtClean="0"/>
              <a:t>years.</a:t>
            </a:r>
          </a:p>
          <a:p>
            <a:r>
              <a:rPr lang="en-US" dirty="0" smtClean="0"/>
              <a:t>How to Bridge the Gap?</a:t>
            </a:r>
            <a:endParaRPr lang="en-US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5486400" y="3352800"/>
            <a:ext cx="3196486" cy="1962150"/>
            <a:chOff x="425421" y="3609767"/>
            <a:chExt cx="3196486" cy="1962150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31915" y1="48544" x2="54610" y2="480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882" y="3609767"/>
              <a:ext cx="1343025" cy="196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421" y="3736732"/>
              <a:ext cx="1381125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369" y="4038600"/>
              <a:ext cx="335798" cy="38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78462" y1="55714" x2="92821" y2="7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068" y="3810000"/>
              <a:ext cx="636814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 descr="C:\Users\Ben\Desktop\ECE6258\IraborPrincess_SullinsBenjamin\ECE6258-master\imagesPristine\TN_sign-language-letter-a-outline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163" y="4093873"/>
              <a:ext cx="381439" cy="33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403650" y="3389278"/>
            <a:ext cx="3501067" cy="1854235"/>
            <a:chOff x="5334438" y="3717682"/>
            <a:chExt cx="3501067" cy="1854235"/>
          </a:xfrm>
        </p:grpSpPr>
        <p:pic>
          <p:nvPicPr>
            <p:cNvPr id="13" name="Picture 4" descr="Image result for confus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35667" y1="62333" x2="70667" y2="67333"/>
                          <a14:foregroundMark x1="39333" y1="70667" x2="51667" y2="61333"/>
                          <a14:foregroundMark x1="38000" y1="70667" x2="47667" y2="64000"/>
                          <a14:foregroundMark x1="46667" y1="15333" x2="46667" y2="15333"/>
                          <a14:foregroundMark x1="52000" y1="31667" x2="52000" y2="31667"/>
                          <a14:foregroundMark x1="36333" y1="94000" x2="36333" y2="94000"/>
                          <a14:foregroundMark x1="25667" y1="89667" x2="80333" y2="95667"/>
                          <a14:foregroundMark x1="37333" y1="97333" x2="64000" y2="9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180" y="3717682"/>
              <a:ext cx="1838325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438" y="3752642"/>
              <a:ext cx="1381125" cy="18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386" y="4054510"/>
              <a:ext cx="335798" cy="38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78462" y1="55714" x2="92821" y2="7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085" y="3825910"/>
              <a:ext cx="636814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8" descr="C:\Users\Ben\Desktop\ECE6258\IraborPrincess_SullinsBenjamin\ECE6258-master\imagesPristine\TN_sign-language-letter-a-outline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180" y="4109783"/>
              <a:ext cx="381439" cy="33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ight Arrow 35"/>
          <p:cNvSpPr/>
          <p:nvPr/>
        </p:nvSpPr>
        <p:spPr>
          <a:xfrm>
            <a:off x="3904717" y="3938901"/>
            <a:ext cx="1276883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403650" y="5314950"/>
            <a:ext cx="827923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 Progression (2-3 years)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Capable of Converting </a:t>
            </a:r>
            <a:r>
              <a:rPr lang="en-US" dirty="0" smtClean="0"/>
              <a:t>Sign Language Images Into Readable Characters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81000" y="3015343"/>
            <a:ext cx="2759529" cy="3098346"/>
            <a:chOff x="457200" y="3026229"/>
            <a:chExt cx="2759529" cy="309834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267200"/>
              <a:ext cx="160020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026229"/>
              <a:ext cx="2759529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ounded Rectangle 3"/>
          <p:cNvSpPr/>
          <p:nvPr/>
        </p:nvSpPr>
        <p:spPr>
          <a:xfrm>
            <a:off x="3886200" y="3026230"/>
            <a:ext cx="1524000" cy="3098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Processing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805605" y="3026230"/>
            <a:ext cx="1824732" cy="3098346"/>
            <a:chOff x="6633468" y="3026230"/>
            <a:chExt cx="1824732" cy="3098346"/>
          </a:xfrm>
        </p:grpSpPr>
        <p:grpSp>
          <p:nvGrpSpPr>
            <p:cNvPr id="6" name="Group 5"/>
            <p:cNvGrpSpPr/>
            <p:nvPr/>
          </p:nvGrpSpPr>
          <p:grpSpPr>
            <a:xfrm>
              <a:off x="6783834" y="3655866"/>
              <a:ext cx="1524000" cy="721925"/>
              <a:chOff x="9220200" y="2362200"/>
              <a:chExt cx="1524000" cy="721925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0200" y="2374499"/>
                <a:ext cx="681037" cy="668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2248" y="2362200"/>
                <a:ext cx="731952" cy="72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Rounded Rectangle 11"/>
            <p:cNvSpPr/>
            <p:nvPr/>
          </p:nvSpPr>
          <p:spPr>
            <a:xfrm>
              <a:off x="6633468" y="3026230"/>
              <a:ext cx="1824732" cy="309834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Display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464871" y="4495800"/>
              <a:ext cx="228600" cy="2268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464871" y="4905883"/>
              <a:ext cx="228600" cy="2268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464871" y="5334000"/>
              <a:ext cx="228600" cy="2268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464871" y="5744083"/>
              <a:ext cx="228600" cy="22689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2667000" y="4231754"/>
            <a:ext cx="9906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642868" y="4231754"/>
            <a:ext cx="9906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and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Overview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87551"/>
            <a:ext cx="8764126" cy="4600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962400" y="243840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057400" y="243840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010400" y="2438400"/>
            <a:ext cx="6096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905000" y="4009610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267763" y="4009610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29400" y="4038185"/>
            <a:ext cx="6858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Length and Width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86063"/>
            <a:ext cx="20288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7542"/>
            <a:ext cx="2891518" cy="26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0065" y="201673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1425" y="3501559"/>
            <a:ext cx="82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162268" y="319339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3650" y="5112410"/>
            <a:ext cx="827923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Length/Width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7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Orientation and Eccentricity</a:t>
            </a:r>
            <a:endParaRPr lang="en-US" dirty="0"/>
          </a:p>
        </p:txBody>
      </p:sp>
      <p:pic>
        <p:nvPicPr>
          <p:cNvPr id="2051" name="Picture 3" descr="C:\Users\Ben\Desktop\ECE6258\IraborPrincess_SullinsBenjamin\ECE6258-master\imagesPristine\TN_sign-language-letter-c-out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7542"/>
            <a:ext cx="2891518" cy="26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27681" y="200369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Eccentricity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15720" y="216287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162268" y="3193390"/>
            <a:ext cx="762000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3650" y="5112410"/>
            <a:ext cx="8279236" cy="754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Orientation/Eccentricity Extraction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710" y="2347542"/>
            <a:ext cx="2193166" cy="27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689</TotalTime>
  <Words>522</Words>
  <Application>Microsoft Office PowerPoint</Application>
  <PresentationFormat>On-screen Show (4:3)</PresentationFormat>
  <Paragraphs>151</Paragraphs>
  <Slides>35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Executive</vt:lpstr>
      <vt:lpstr>The First Signs of Knowing: Sign Language to Text</vt:lpstr>
      <vt:lpstr>Overview</vt:lpstr>
      <vt:lpstr>Problem Description</vt:lpstr>
      <vt:lpstr>The Problem</vt:lpstr>
      <vt:lpstr>Solution Description</vt:lpstr>
      <vt:lpstr>Methods and Ideas</vt:lpstr>
      <vt:lpstr>Technical Overview</vt:lpstr>
      <vt:lpstr>Feature Vectors</vt:lpstr>
      <vt:lpstr>Feature Vectors</vt:lpstr>
      <vt:lpstr>Feature Vectors</vt:lpstr>
      <vt:lpstr>Feature Vectors</vt:lpstr>
      <vt:lpstr>K-Means Clustering</vt:lpstr>
      <vt:lpstr>Dissemination</vt:lpstr>
      <vt:lpstr>Experimental Results</vt:lpstr>
      <vt:lpstr>Sign Descriptors</vt:lpstr>
      <vt:lpstr>Sign Descriptors</vt:lpstr>
      <vt:lpstr>Sign Descriptors</vt:lpstr>
      <vt:lpstr>Sign Descriptors</vt:lpstr>
      <vt:lpstr>Correlation</vt:lpstr>
      <vt:lpstr>Training Feature Vector</vt:lpstr>
      <vt:lpstr>Sample Run</vt:lpstr>
      <vt:lpstr>Contribution</vt:lpstr>
      <vt:lpstr>Contributions</vt:lpstr>
      <vt:lpstr>Extra Slides</vt:lpstr>
      <vt:lpstr>Technical Game Plan</vt:lpstr>
      <vt:lpstr>Technical Game Plan</vt:lpstr>
      <vt:lpstr>Technical Layout</vt:lpstr>
      <vt:lpstr>Technical Layout Pt.1</vt:lpstr>
      <vt:lpstr>Technical Layout Pt.2</vt:lpstr>
      <vt:lpstr>Technical Layout Extended Pt.3/4</vt:lpstr>
      <vt:lpstr>Conclusion</vt:lpstr>
      <vt:lpstr>Additional Slides</vt:lpstr>
      <vt:lpstr>Image Enhancement</vt:lpstr>
      <vt:lpstr>Correlation &amp; Dissemination</vt:lpstr>
      <vt:lpstr>Extra: Learning Algorithm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Translator</dc:title>
  <dc:creator>Ben</dc:creator>
  <cp:lastModifiedBy>Ben</cp:lastModifiedBy>
  <cp:revision>65</cp:revision>
  <dcterms:created xsi:type="dcterms:W3CDTF">2016-09-28T00:28:53Z</dcterms:created>
  <dcterms:modified xsi:type="dcterms:W3CDTF">2016-12-07T04:14:48Z</dcterms:modified>
</cp:coreProperties>
</file>